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60" r:id="rId4"/>
    <p:sldId id="315" r:id="rId5"/>
    <p:sldId id="257" r:id="rId6"/>
    <p:sldId id="258" r:id="rId7"/>
    <p:sldId id="316" r:id="rId8"/>
    <p:sldId id="317" r:id="rId9"/>
    <p:sldId id="318" r:id="rId10"/>
    <p:sldId id="320" r:id="rId11"/>
    <p:sldId id="309" r:id="rId12"/>
    <p:sldId id="261" r:id="rId13"/>
    <p:sldId id="310" r:id="rId14"/>
    <p:sldId id="311" r:id="rId15"/>
    <p:sldId id="306" r:id="rId16"/>
    <p:sldId id="307" r:id="rId17"/>
    <p:sldId id="313" r:id="rId18"/>
    <p:sldId id="314" r:id="rId19"/>
    <p:sldId id="308" r:id="rId20"/>
    <p:sldId id="303" r:id="rId21"/>
    <p:sldId id="304" r:id="rId22"/>
    <p:sldId id="30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27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82" autoAdjust="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1B6B-D07E-4753-AB78-84F4D43132E4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13F4-2F30-4560-A882-E4B2999A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9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E13F4-2F30-4560-A882-E4B2999AA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3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 descr="Image result for copyright icon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486230"/>
            <a:ext cx="357158" cy="371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7/30/2023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3313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r:id="rId14" imgW="13937020" imgH="5409524" progId="">
                  <p:embed/>
                </p:oleObj>
              </mc:Choice>
              <mc:Fallback>
                <p:oleObj r:id="rId14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Image result for copyright icon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486230"/>
            <a:ext cx="357158" cy="37177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6488668"/>
            <a:ext cx="5857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    LPU:: CSE202: OBJECT ORIENTED PROGRAMMING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1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5.wm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071546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CSE202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</a:br>
            <a:r>
              <a:rPr lang="en-US" sz="4800" dirty="0">
                <a:solidFill>
                  <a:srgbClr val="003399"/>
                </a:solidFill>
                <a:latin typeface="Broadway" pitchFamily="82" charset="0"/>
                <a:ea typeface="+mj-ea"/>
                <a:cs typeface="+mj-cs"/>
              </a:rPr>
              <a:t>OBJECT ORIENTED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itchFamily="82" charset="0"/>
              <a:ea typeface="+mj-ea"/>
              <a:cs typeface="+mj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85852" y="3357562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Image result for c++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786190"/>
            <a:ext cx="2928958" cy="25003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922114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Why a Star Course?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dirty="0" smtClean="0"/>
              <a:t>This course Serves as the basis for the product based pathways</a:t>
            </a:r>
          </a:p>
          <a:p>
            <a:r>
              <a:rPr lang="en-US" dirty="0" smtClean="0"/>
              <a:t>This course is a star course as it has direct bearing with </a:t>
            </a:r>
            <a:r>
              <a:rPr lang="en-US" smtClean="0"/>
              <a:t>the placements.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2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The hitch……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Is C the </a:t>
            </a:r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only language behind the development of all these powerful softwares</a:t>
            </a: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Why C++?</a:t>
            </a: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How C++ is different from C language?</a:t>
            </a: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Is there no scope of this language in industry?</a:t>
            </a: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68" y="3214686"/>
            <a:ext cx="2008186" cy="165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 marL="0" indent="0" algn="ctr">
              <a:buNone/>
            </a:pPr>
            <a:endParaRPr lang="en-IN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What C language can do?????</a:t>
            </a:r>
          </a:p>
          <a:p>
            <a:pPr marL="0" indent="0"/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714620"/>
            <a:ext cx="8858312" cy="378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Device drivers are written in C language.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All these modern programming languages are influenced by C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IN" sz="24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Compilers for Python and PHP language are also written in C language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Embedded systems are also developed with the help of C language</a:t>
            </a:r>
            <a:endParaRPr lang="en-IN" sz="2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7" name="Picture 6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000504"/>
            <a:ext cx="928694" cy="1071570"/>
          </a:xfrm>
          <a:prstGeom prst="rect">
            <a:avLst/>
          </a:prstGeom>
          <a:noFill/>
        </p:spPr>
      </p:pic>
      <p:pic>
        <p:nvPicPr>
          <p:cNvPr id="8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4214818"/>
            <a:ext cx="1428761" cy="714380"/>
          </a:xfrm>
          <a:prstGeom prst="rect">
            <a:avLst/>
          </a:prstGeom>
          <a:noFill/>
        </p:spPr>
      </p:pic>
      <p:pic>
        <p:nvPicPr>
          <p:cNvPr id="9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4071942"/>
            <a:ext cx="1214446" cy="909626"/>
          </a:xfrm>
          <a:prstGeom prst="rect">
            <a:avLst/>
          </a:prstGeom>
          <a:noFill/>
        </p:spPr>
      </p:pic>
      <p:pic>
        <p:nvPicPr>
          <p:cNvPr id="10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4214818"/>
            <a:ext cx="1000165" cy="785818"/>
          </a:xfrm>
          <a:prstGeom prst="rect">
            <a:avLst/>
          </a:prstGeom>
          <a:noFill/>
        </p:spPr>
      </p:pic>
      <p:pic>
        <p:nvPicPr>
          <p:cNvPr id="11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000504"/>
            <a:ext cx="1357322" cy="1143008"/>
          </a:xfrm>
          <a:prstGeom prst="rect">
            <a:avLst/>
          </a:prstGeom>
          <a:noFill/>
        </p:spPr>
      </p:pic>
      <p:pic>
        <p:nvPicPr>
          <p:cNvPr id="12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3929066"/>
            <a:ext cx="1500198" cy="1285884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Flashback………..</a:t>
            </a:r>
            <a:endParaRPr lang="en-IN" b="1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Is C only language?????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Lets answers your questions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No, C is not the only language for the development of all these powerful system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If we talk about Windows operating system, only Kernel is written in C language rest all other features are provided with the help of C++ language</a:t>
            </a:r>
          </a:p>
        </p:txBody>
      </p:sp>
      <p:pic>
        <p:nvPicPr>
          <p:cNvPr id="6" name="Picture 5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4500570"/>
            <a:ext cx="4929222" cy="107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How does it differ from C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uses top down approach for </a:t>
            </a:r>
            <a:r>
              <a:rPr lang="en-IN" sz="2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problem solving</a:t>
            </a: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There are no means of providing security.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doesn't support inheritance, makes it more complex to use because everything has to be written from scratch.</a:t>
            </a:r>
            <a:r>
              <a:rPr lang="en-IN" sz="2800" dirty="0"/>
              <a:t> 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is not able to represent real world modelling</a:t>
            </a:r>
          </a:p>
          <a:p>
            <a:pPr marL="0" indent="0">
              <a:buFont typeface="Wingdings" pitchFamily="2" charset="2"/>
              <a:buChar char="Ø"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No scope of language in Industry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8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9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10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11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1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13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pic>
        <p:nvPicPr>
          <p:cNvPr id="14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5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6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17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18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1000108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Top rated Companies which has a dearth of C++ programmers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Introduction to C++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295244" y="1223946"/>
            <a:ext cx="8858312" cy="5357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1979, 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Bjarne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began work on "C with Classes”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 motivation for creating a new language originated from 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Stroustrup's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experience in programming for his Ph.D. thesis.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found that 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Simula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had features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that were very helpful for large software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development, but the language was too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slow for practical use, while BCPL was fast but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too low-level to be suitable for large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software development.</a:t>
            </a:r>
          </a:p>
          <a:p>
            <a:pPr marL="0" indent="0">
              <a:buFont typeface="Wingdings" pitchFamily="2" charset="2"/>
              <a:buChar char="Ø"/>
            </a:pPr>
            <a:endParaRPr lang="en-IN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 descr="https://upload.wikimedia.org/wikipedia/commons/thumb/d/da/BjarneStroustrup.jpg/220px-BjarneStroustr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500306"/>
            <a:ext cx="3095632" cy="3286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BD0B68-B114-4F57-80AB-B8A4C933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68" y="188640"/>
            <a:ext cx="8229600" cy="850106"/>
          </a:xfrm>
        </p:spPr>
        <p:txBody>
          <a:bodyPr/>
          <a:lstStyle/>
          <a:p>
            <a:r>
              <a:rPr lang="en-US" dirty="0" smtClean="0"/>
              <a:t>Q1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9C6C81-42FF-4416-AC52-F09B8A677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Major objective for C++ is to:</a:t>
            </a:r>
          </a:p>
          <a:p>
            <a:pPr marL="0" indent="0">
              <a:buNone/>
            </a:pPr>
            <a:r>
              <a:rPr lang="en-US" dirty="0"/>
              <a:t>A. Represent real world entities in the form of    objects</a:t>
            </a:r>
          </a:p>
          <a:p>
            <a:pPr marL="0" indent="0">
              <a:buNone/>
            </a:pPr>
            <a:r>
              <a:rPr lang="en-US" dirty="0"/>
              <a:t>B. Implement procedural approach</a:t>
            </a:r>
          </a:p>
          <a:p>
            <a:pPr marL="0" indent="0">
              <a:buNone/>
            </a:pPr>
            <a:r>
              <a:rPr lang="en-US" dirty="0"/>
              <a:t>C. Implement top down approach</a:t>
            </a:r>
          </a:p>
          <a:p>
            <a:pPr marL="0" indent="0">
              <a:buNone/>
            </a:pPr>
            <a:r>
              <a:rPr lang="en-US" dirty="0"/>
              <a:t>D. Implement functional programming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41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ECC5AC-4D98-4316-A4E1-A260C60B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78098"/>
          </a:xfrm>
        </p:spPr>
        <p:txBody>
          <a:bodyPr/>
          <a:lstStyle/>
          <a:p>
            <a:r>
              <a:rPr lang="en-US" dirty="0" smtClean="0"/>
              <a:t>Q2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54F70E-4529-4ACE-AC0B-04F42BE0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name of C++ was:</a:t>
            </a:r>
          </a:p>
          <a:p>
            <a:pPr marL="514350" indent="-514350">
              <a:buAutoNum type="alphaUcPeriod"/>
            </a:pPr>
            <a:r>
              <a:rPr lang="en-US" dirty="0"/>
              <a:t>C++ with classes</a:t>
            </a:r>
          </a:p>
          <a:p>
            <a:pPr marL="514350" indent="-514350">
              <a:buAutoNum type="alphaUcPeriod"/>
            </a:pPr>
            <a:r>
              <a:rPr lang="en-US" dirty="0"/>
              <a:t>C with classes</a:t>
            </a:r>
          </a:p>
          <a:p>
            <a:pPr marL="514350" indent="-514350">
              <a:buAutoNum type="alphaUcPeriod"/>
            </a:pPr>
            <a:r>
              <a:rPr lang="en-US" dirty="0"/>
              <a:t>Objects with C++</a:t>
            </a:r>
          </a:p>
          <a:p>
            <a:pPr marL="514350" indent="-514350">
              <a:buAutoNum type="alphaUcPeriod"/>
            </a:pPr>
            <a:r>
              <a:rPr lang="en-US"/>
              <a:t>C with objects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42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Applications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2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Git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Linux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Android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Google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7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8" name="Picture 7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9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1" name="Picture 10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2" name="Picture 11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3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Course Details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[Five Hours/week]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IN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ORIENTED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PROGRAMMING IN C++”</a:t>
            </a:r>
            <a:endParaRPr lang="en-IN" sz="32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Robert </a:t>
            </a:r>
            <a:r>
              <a:rPr lang="en-IN" sz="3200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Lafore</a:t>
            </a:r>
            <a:endParaRPr lang="en-IN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18518"/>
              </p:ext>
            </p:extLst>
          </p:nvPr>
        </p:nvGraphicFramePr>
        <p:xfrm>
          <a:off x="500035" y="1357298"/>
          <a:ext cx="10715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71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71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482" name="AutoShape 2" descr="Image result for ROBERT LAFORE C++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4" name="AutoShape 4" descr="Image result for ROBERT LAFORE C++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01327142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2" y="3214686"/>
            <a:ext cx="3130023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WHY C++?????</a:t>
            </a:r>
          </a:p>
          <a:p>
            <a:endParaRPr lang="en-IN" sz="4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4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            Lets see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Key features of C++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688" y="928670"/>
            <a:ext cx="8858312" cy="53578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and Classes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Real world modelling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Encapsulation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Wrapping</a:t>
            </a: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Data Abstraction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Hiding of non required information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Inheritance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Reusability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Key features of C++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5244" y="1223946"/>
            <a:ext cx="8858312" cy="53578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Polymorphism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Many forms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Data Hiding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Message Passing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4138"/>
            <a:ext cx="8229600" cy="11430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(Objects)Daily Analysis</a:t>
            </a:r>
            <a:endParaRPr lang="en-IN" sz="4800" dirty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288" y="1412875"/>
            <a:ext cx="8424862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  <a:cs typeface="+mn-cs"/>
              </a:rPr>
              <a:t>Look around you and identify some objects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055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2056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205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8" name="Picture 10" descr="sportsbike-098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133600"/>
            <a:ext cx="2514600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4" descr="FF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10200" y="4191000"/>
            <a:ext cx="34290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5" descr="PEN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52800" y="1905000"/>
            <a:ext cx="1828800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6" descr="APPLE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0" y="2057400"/>
            <a:ext cx="31829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2" name="TextBox 17"/>
          <p:cNvSpPr txBox="1">
            <a:spLocks noChangeArrowheads="1"/>
          </p:cNvSpPr>
          <p:nvPr/>
        </p:nvSpPr>
        <p:spPr bwMode="auto">
          <a:xfrm>
            <a:off x="2438400" y="3409950"/>
            <a:ext cx="3657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Broadway" pitchFamily="82" charset="0"/>
              </a:rPr>
              <a:t>Everything is an OBJECT</a:t>
            </a:r>
          </a:p>
        </p:txBody>
      </p:sp>
      <p:pic>
        <p:nvPicPr>
          <p:cNvPr id="2063" name="Picture 19" descr="vjhgjk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0" y="4038600"/>
            <a:ext cx="3184525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8229600" cy="11430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Object ,Object and Object</a:t>
            </a:r>
            <a:endParaRPr lang="en-IN" sz="4800" dirty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078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9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8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81" name="Rectangle 31"/>
          <p:cNvSpPr>
            <a:spLocks noChangeArrowheads="1"/>
          </p:cNvSpPr>
          <p:nvPr/>
        </p:nvSpPr>
        <p:spPr bwMode="auto">
          <a:xfrm>
            <a:off x="381000" y="1371600"/>
            <a:ext cx="73914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3200">
              <a:latin typeface="Calibri" pitchFamily="34" charset="0"/>
            </a:endParaRPr>
          </a:p>
          <a:p>
            <a:r>
              <a:rPr lang="en-US" altLang="zh-CN" sz="3200">
                <a:latin typeface="Calibri" pitchFamily="34" charset="0"/>
              </a:rPr>
              <a:t>A student, a professor</a:t>
            </a:r>
          </a:p>
          <a:p>
            <a:r>
              <a:rPr lang="en-US" altLang="zh-CN" sz="3200">
                <a:latin typeface="Calibri" pitchFamily="34" charset="0"/>
              </a:rPr>
              <a:t>A desk, a chair, a classroom, a building</a:t>
            </a:r>
          </a:p>
          <a:p>
            <a:r>
              <a:rPr lang="en-US" altLang="zh-CN" sz="3200">
                <a:latin typeface="Calibri" pitchFamily="34" charset="0"/>
              </a:rPr>
              <a:t>A university, a city, a country</a:t>
            </a:r>
          </a:p>
          <a:p>
            <a:r>
              <a:rPr lang="en-US" altLang="zh-CN" sz="3200">
                <a:latin typeface="Calibri" pitchFamily="34" charset="0"/>
              </a:rPr>
              <a:t>A subject such as CS, Math, History, 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Procedural Approach(C Language)</a:t>
            </a:r>
            <a:endParaRPr lang="en-IN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Focus is on procedures</a:t>
            </a:r>
          </a:p>
          <a:p>
            <a:r>
              <a:rPr lang="en-US"/>
              <a:t>All data is shared: no protection</a:t>
            </a:r>
          </a:p>
          <a:p>
            <a:r>
              <a:rPr lang="en-US"/>
              <a:t>More difficult to modify</a:t>
            </a:r>
          </a:p>
          <a:p>
            <a:r>
              <a:rPr lang="en-US"/>
              <a:t>Hard to manage complexity</a:t>
            </a:r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65246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6"/>
                </a:solidFill>
              </a:rPr>
              <a:t>Data is not secure……..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609600" y="18288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1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609600" y="30480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2</a:t>
            </a: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09600" y="42672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3</a:t>
            </a: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4419600" y="24384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DATA 1</a:t>
            </a: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4419600" y="38862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DATA 2</a:t>
            </a:r>
          </a:p>
        </p:txBody>
      </p:sp>
      <p:sp>
        <p:nvSpPr>
          <p:cNvPr id="23560" name="Line 11"/>
          <p:cNvSpPr>
            <a:spLocks noChangeShapeType="1"/>
          </p:cNvSpPr>
          <p:nvPr/>
        </p:nvSpPr>
        <p:spPr bwMode="auto">
          <a:xfrm>
            <a:off x="2819400" y="2133600"/>
            <a:ext cx="1447800" cy="6096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1" name="Line 12"/>
          <p:cNvSpPr>
            <a:spLocks noChangeShapeType="1"/>
          </p:cNvSpPr>
          <p:nvPr/>
        </p:nvSpPr>
        <p:spPr bwMode="auto">
          <a:xfrm>
            <a:off x="2819400" y="2286000"/>
            <a:ext cx="1524000" cy="17526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2" name="Line 13"/>
          <p:cNvSpPr>
            <a:spLocks noChangeShapeType="1"/>
          </p:cNvSpPr>
          <p:nvPr/>
        </p:nvSpPr>
        <p:spPr bwMode="auto">
          <a:xfrm flipV="1">
            <a:off x="2743200" y="2819400"/>
            <a:ext cx="1371600" cy="5334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3" name="Line 14"/>
          <p:cNvSpPr>
            <a:spLocks noChangeShapeType="1"/>
          </p:cNvSpPr>
          <p:nvPr/>
        </p:nvSpPr>
        <p:spPr bwMode="auto">
          <a:xfrm>
            <a:off x="2895600" y="3429000"/>
            <a:ext cx="1295400" cy="6858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4" name="Line 15"/>
          <p:cNvSpPr>
            <a:spLocks noChangeShapeType="1"/>
          </p:cNvSpPr>
          <p:nvPr/>
        </p:nvSpPr>
        <p:spPr bwMode="auto">
          <a:xfrm flipV="1">
            <a:off x="2895600" y="2895600"/>
            <a:ext cx="1295400" cy="16764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5" name="Line 16"/>
          <p:cNvSpPr>
            <a:spLocks noChangeShapeType="1"/>
          </p:cNvSpPr>
          <p:nvPr/>
        </p:nvSpPr>
        <p:spPr bwMode="auto">
          <a:xfrm flipV="1">
            <a:off x="2895600" y="4267200"/>
            <a:ext cx="1371600" cy="3810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 Oriented Approach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Emphasis is on data rather than procedure</a:t>
            </a:r>
          </a:p>
          <a:p>
            <a:r>
              <a:rPr lang="en-IN"/>
              <a:t>Programs are divided into what are known as objects</a:t>
            </a:r>
          </a:p>
          <a:p>
            <a:r>
              <a:rPr lang="en-IN"/>
              <a:t>Data is hidden and cannot be accessed by external functions</a:t>
            </a:r>
          </a:p>
          <a:p>
            <a:r>
              <a:rPr lang="en-IN"/>
              <a:t>New data and functions can be easily added whenever necessary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5"/>
          <p:cNvSpPr>
            <a:spLocks noChangeArrowheads="1"/>
          </p:cNvSpPr>
          <p:nvPr/>
        </p:nvSpPr>
        <p:spPr bwMode="auto">
          <a:xfrm>
            <a:off x="3276600" y="685800"/>
            <a:ext cx="2209800" cy="2057400"/>
          </a:xfrm>
          <a:prstGeom prst="ellipse">
            <a:avLst/>
          </a:prstGeom>
          <a:solidFill>
            <a:srgbClr val="FF0066"/>
          </a:solidFill>
          <a:ln w="762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latin typeface="Comic Sans MS" pitchFamily="66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3" name="Oval 6"/>
          <p:cNvSpPr>
            <a:spLocks noChangeArrowheads="1"/>
          </p:cNvSpPr>
          <p:nvPr/>
        </p:nvSpPr>
        <p:spPr bwMode="auto">
          <a:xfrm>
            <a:off x="762000" y="3048000"/>
            <a:ext cx="2209800" cy="2057400"/>
          </a:xfrm>
          <a:prstGeom prst="ellipse">
            <a:avLst/>
          </a:prstGeom>
          <a:solidFill>
            <a:srgbClr val="FE007F"/>
          </a:solidFill>
          <a:ln w="762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latin typeface="Comic Sans MS" pitchFamily="66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 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4" name="Oval 7"/>
          <p:cNvSpPr>
            <a:spLocks noChangeArrowheads="1"/>
          </p:cNvSpPr>
          <p:nvPr/>
        </p:nvSpPr>
        <p:spPr bwMode="auto">
          <a:xfrm>
            <a:off x="5943600" y="3429000"/>
            <a:ext cx="2209800" cy="2057400"/>
          </a:xfrm>
          <a:prstGeom prst="ellipse">
            <a:avLst/>
          </a:prstGeom>
          <a:solidFill>
            <a:srgbClr val="FE007F"/>
          </a:solidFill>
          <a:ln w="571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5" name="Rectangle 8"/>
          <p:cNvSpPr>
            <a:spLocks noChangeArrowheads="1"/>
          </p:cNvSpPr>
          <p:nvPr/>
        </p:nvSpPr>
        <p:spPr bwMode="auto">
          <a:xfrm>
            <a:off x="3657600" y="9906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sp>
        <p:nvSpPr>
          <p:cNvPr id="25606" name="Rectangle 9"/>
          <p:cNvSpPr>
            <a:spLocks noChangeArrowheads="1"/>
          </p:cNvSpPr>
          <p:nvPr/>
        </p:nvSpPr>
        <p:spPr bwMode="auto">
          <a:xfrm>
            <a:off x="6324600" y="38100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sp>
        <p:nvSpPr>
          <p:cNvPr id="25607" name="Rectangle 10"/>
          <p:cNvSpPr>
            <a:spLocks noChangeArrowheads="1"/>
          </p:cNvSpPr>
          <p:nvPr/>
        </p:nvSpPr>
        <p:spPr bwMode="auto">
          <a:xfrm>
            <a:off x="1143000" y="35052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cxnSp>
        <p:nvCxnSpPr>
          <p:cNvPr id="25608" name="AutoShape 15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09" name="AutoShape 16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5610" name="Text Box 17"/>
          <p:cNvSpPr txBox="1">
            <a:spLocks noChangeArrowheads="1"/>
          </p:cNvSpPr>
          <p:nvPr/>
        </p:nvSpPr>
        <p:spPr bwMode="auto">
          <a:xfrm>
            <a:off x="533400" y="5562600"/>
            <a:ext cx="8153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 Black" pitchFamily="34" charset="0"/>
              </a:rPr>
              <a:t>                  OBJECT ORIENTED APPROACH</a:t>
            </a:r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ABSTRACTION &amp; ENCAPSULATION</a:t>
            </a:r>
          </a:p>
        </p:txBody>
      </p:sp>
      <p:cxnSp>
        <p:nvCxnSpPr>
          <p:cNvPr id="25611" name="AutoShape 23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2" name="AutoShape 24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3" name="AutoShape 25"/>
          <p:cNvCxnSpPr>
            <a:cxnSpLocks noChangeShapeType="1"/>
          </p:cNvCxnSpPr>
          <p:nvPr/>
        </p:nvCxnSpPr>
        <p:spPr bwMode="auto">
          <a:xfrm>
            <a:off x="2971800" y="4419600"/>
            <a:ext cx="2971800" cy="39688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4" name="AutoShape 26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5" name="AutoShape 27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Classes and Objects(Example 1)</a:t>
            </a:r>
          </a:p>
        </p:txBody>
      </p:sp>
      <p:pic>
        <p:nvPicPr>
          <p:cNvPr id="26627" name="Content Placeholder 3" descr="classes_and_objects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71588"/>
            <a:ext cx="6934200" cy="474821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Reference Books</a:t>
            </a:r>
            <a: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PROGRAMMING WITH C++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by 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D RAVICHANDRAN</a:t>
            </a:r>
          </a:p>
          <a:p>
            <a:pPr>
              <a:buNone/>
              <a:defRPr/>
            </a:pPr>
            <a:endParaRPr lang="en-IN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ORIENTED 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PROGRAMMING IN C++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by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E BALAGURUSAMY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61QcRSmaI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3637" y="1000108"/>
            <a:ext cx="1928826" cy="2214578"/>
          </a:xfrm>
          <a:prstGeom prst="rect">
            <a:avLst/>
          </a:prstGeom>
        </p:spPr>
      </p:pic>
      <p:pic>
        <p:nvPicPr>
          <p:cNvPr id="10" name="Picture 9" descr="71rNgxcJMq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3636" y="3643314"/>
            <a:ext cx="1950629" cy="22859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Classes and Objects(Example 2)</a:t>
            </a:r>
          </a:p>
        </p:txBody>
      </p:sp>
      <p:pic>
        <p:nvPicPr>
          <p:cNvPr id="27651" name="Content Placeholder 3" descr="jclasobj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2313" y="1752600"/>
            <a:ext cx="7583487" cy="4191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4DC9B-F5B2-40E7-834D-F72C4BCEBE26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and Objects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530725"/>
          </a:xfrm>
        </p:spPr>
        <p:txBody>
          <a:bodyPr/>
          <a:lstStyle/>
          <a:p>
            <a:r>
              <a:rPr lang="en-US" sz="3400"/>
              <a:t>A </a:t>
            </a:r>
            <a:r>
              <a:rPr lang="en-US" sz="3400" i="1">
                <a:solidFill>
                  <a:srgbClr val="990000"/>
                </a:solidFill>
              </a:rPr>
              <a:t>class</a:t>
            </a:r>
            <a:r>
              <a:rPr lang="en-US" sz="3400"/>
              <a:t> is a prototype or blueprint for creating objects</a:t>
            </a:r>
          </a:p>
          <a:p>
            <a:r>
              <a:rPr lang="en-US" sz="3400"/>
              <a:t>When we write a program in an object-oriented languages like C++,Java, we define classes, which in turn are used to create objects</a:t>
            </a:r>
          </a:p>
          <a:p>
            <a:pPr>
              <a:buFont typeface="Arial" charset="0"/>
              <a:buNone/>
            </a:pPr>
            <a:endParaRPr lang="en-US" sz="3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38C24-F712-4856-B68B-6015658BE946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Classes and Objects(Technical Example)</a:t>
            </a: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117475" y="1905000"/>
            <a:ext cx="5140325" cy="292100"/>
          </a:xfrm>
          <a:prstGeom prst="cube">
            <a:avLst>
              <a:gd name="adj" fmla="val 24995"/>
            </a:avLst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5" name="AutoShape 22"/>
          <p:cNvSpPr>
            <a:spLocks noChangeArrowheads="1"/>
          </p:cNvSpPr>
          <p:nvPr/>
        </p:nvSpPr>
        <p:spPr bwMode="auto">
          <a:xfrm>
            <a:off x="117475" y="4038600"/>
            <a:ext cx="5140325" cy="292100"/>
          </a:xfrm>
          <a:prstGeom prst="cube">
            <a:avLst>
              <a:gd name="adj" fmla="val 24995"/>
            </a:avLst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6" name="Rectangle 23"/>
          <p:cNvSpPr>
            <a:spLocks noChangeArrowheads="1"/>
          </p:cNvSpPr>
          <p:nvPr/>
        </p:nvSpPr>
        <p:spPr bwMode="auto">
          <a:xfrm>
            <a:off x="117475" y="2209800"/>
            <a:ext cx="5057775" cy="1892300"/>
          </a:xfrm>
          <a:prstGeom prst="rect">
            <a:avLst/>
          </a:prstGeom>
          <a:solidFill>
            <a:schemeClr val="bg1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7" name="Rectangle 24"/>
          <p:cNvSpPr>
            <a:spLocks noChangeArrowheads="1"/>
          </p:cNvSpPr>
          <p:nvPr/>
        </p:nvSpPr>
        <p:spPr bwMode="auto">
          <a:xfrm>
            <a:off x="357188" y="2279650"/>
            <a:ext cx="4659312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hour</a:t>
            </a:r>
          </a:p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minute</a:t>
            </a:r>
          </a:p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/>
            </a:r>
            <a:br>
              <a:rPr lang="en-US" sz="2400" b="1">
                <a:solidFill>
                  <a:srgbClr val="FF3300"/>
                </a:solidFill>
                <a:latin typeface="Book Antiqua" pitchFamily="18" charset="0"/>
              </a:rPr>
            </a:b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void addMinutes( int m )</a:t>
            </a:r>
          </a:p>
        </p:txBody>
      </p:sp>
      <p:sp>
        <p:nvSpPr>
          <p:cNvPr id="30728" name="Rectangle 25"/>
          <p:cNvSpPr>
            <a:spLocks noChangeArrowheads="1"/>
          </p:cNvSpPr>
          <p:nvPr/>
        </p:nvSpPr>
        <p:spPr bwMode="auto">
          <a:xfrm>
            <a:off x="92075" y="191293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Time</a:t>
            </a:r>
          </a:p>
        </p:txBody>
      </p:sp>
      <p:sp>
        <p:nvSpPr>
          <p:cNvPr id="30729" name="Line 26"/>
          <p:cNvSpPr>
            <a:spLocks noChangeShapeType="1"/>
          </p:cNvSpPr>
          <p:nvPr/>
        </p:nvSpPr>
        <p:spPr bwMode="auto">
          <a:xfrm>
            <a:off x="228600" y="3195638"/>
            <a:ext cx="4787900" cy="0"/>
          </a:xfrm>
          <a:prstGeom prst="line">
            <a:avLst/>
          </a:prstGeom>
          <a:noFill/>
          <a:ln w="12700">
            <a:solidFill>
              <a:srgbClr val="FF003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730" name="Rectangle 27"/>
          <p:cNvSpPr>
            <a:spLocks noChangeArrowheads="1"/>
          </p:cNvSpPr>
          <p:nvPr/>
        </p:nvSpPr>
        <p:spPr bwMode="auto">
          <a:xfrm>
            <a:off x="5626100" y="2068513"/>
            <a:ext cx="3441700" cy="1916112"/>
          </a:xfrm>
          <a:prstGeom prst="rect">
            <a:avLst/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1" name="AutoShape 28"/>
          <p:cNvSpPr>
            <a:spLocks noChangeArrowheads="1"/>
          </p:cNvSpPr>
          <p:nvPr/>
        </p:nvSpPr>
        <p:spPr bwMode="auto">
          <a:xfrm>
            <a:off x="5502275" y="2051050"/>
            <a:ext cx="3565525" cy="292100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2" name="AutoShape 29"/>
          <p:cNvSpPr>
            <a:spLocks noChangeArrowheads="1"/>
          </p:cNvSpPr>
          <p:nvPr/>
        </p:nvSpPr>
        <p:spPr bwMode="auto">
          <a:xfrm>
            <a:off x="5516563" y="3702050"/>
            <a:ext cx="3551237" cy="401638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3" name="Rectangle 30"/>
          <p:cNvSpPr>
            <a:spLocks noChangeArrowheads="1"/>
          </p:cNvSpPr>
          <p:nvPr/>
        </p:nvSpPr>
        <p:spPr bwMode="auto">
          <a:xfrm>
            <a:off x="5524500" y="2065338"/>
            <a:ext cx="946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inTime</a:t>
            </a:r>
          </a:p>
        </p:txBody>
      </p:sp>
      <p:sp>
        <p:nvSpPr>
          <p:cNvPr id="30734" name="Rectangle 31"/>
          <p:cNvSpPr>
            <a:spLocks noChangeArrowheads="1"/>
          </p:cNvSpPr>
          <p:nvPr/>
        </p:nvSpPr>
        <p:spPr bwMode="auto">
          <a:xfrm>
            <a:off x="5607050" y="2370138"/>
            <a:ext cx="330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Attributes: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hour = 8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minute = 30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Methods: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void addMinutes(int m)</a:t>
            </a:r>
          </a:p>
        </p:txBody>
      </p:sp>
      <p:sp>
        <p:nvSpPr>
          <p:cNvPr id="30735" name="Rectangle 32"/>
          <p:cNvSpPr>
            <a:spLocks noChangeArrowheads="1"/>
          </p:cNvSpPr>
          <p:nvPr/>
        </p:nvSpPr>
        <p:spPr bwMode="auto">
          <a:xfrm>
            <a:off x="3714750" y="3971925"/>
            <a:ext cx="3441700" cy="1916113"/>
          </a:xfrm>
          <a:prstGeom prst="rect">
            <a:avLst/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6" name="AutoShape 33"/>
          <p:cNvSpPr>
            <a:spLocks noChangeArrowheads="1"/>
          </p:cNvSpPr>
          <p:nvPr/>
        </p:nvSpPr>
        <p:spPr bwMode="auto">
          <a:xfrm>
            <a:off x="3590925" y="3954463"/>
            <a:ext cx="3565525" cy="292100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7" name="AutoShape 34"/>
          <p:cNvSpPr>
            <a:spLocks noChangeArrowheads="1"/>
          </p:cNvSpPr>
          <p:nvPr/>
        </p:nvSpPr>
        <p:spPr bwMode="auto">
          <a:xfrm>
            <a:off x="3605213" y="5605463"/>
            <a:ext cx="3551237" cy="401637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8" name="Rectangle 35"/>
          <p:cNvSpPr>
            <a:spLocks noChangeArrowheads="1"/>
          </p:cNvSpPr>
          <p:nvPr/>
        </p:nvSpPr>
        <p:spPr bwMode="auto">
          <a:xfrm>
            <a:off x="3613150" y="3968750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outTime</a:t>
            </a:r>
          </a:p>
        </p:txBody>
      </p:sp>
      <p:sp>
        <p:nvSpPr>
          <p:cNvPr id="30739" name="Rectangle 36"/>
          <p:cNvSpPr>
            <a:spLocks noChangeArrowheads="1"/>
          </p:cNvSpPr>
          <p:nvPr/>
        </p:nvSpPr>
        <p:spPr bwMode="auto">
          <a:xfrm>
            <a:off x="3695700" y="4273550"/>
            <a:ext cx="330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Attributes: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hour = 17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minute = 35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Methods: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void addMinutes(int m)</a:t>
            </a:r>
          </a:p>
        </p:txBody>
      </p:sp>
      <p:sp>
        <p:nvSpPr>
          <p:cNvPr id="30740" name="Text Box 37"/>
          <p:cNvSpPr txBox="1">
            <a:spLocks noChangeArrowheads="1"/>
          </p:cNvSpPr>
          <p:nvPr/>
        </p:nvSpPr>
        <p:spPr bwMode="auto">
          <a:xfrm>
            <a:off x="2590800" y="1066800"/>
            <a:ext cx="2057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class</a:t>
            </a:r>
          </a:p>
        </p:txBody>
      </p:sp>
      <p:sp>
        <p:nvSpPr>
          <p:cNvPr id="30741" name="Line 38"/>
          <p:cNvSpPr>
            <a:spLocks noChangeShapeType="1"/>
          </p:cNvSpPr>
          <p:nvPr/>
        </p:nvSpPr>
        <p:spPr bwMode="auto">
          <a:xfrm flipH="1">
            <a:off x="2743200" y="1524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742" name="Text Box 39"/>
          <p:cNvSpPr txBox="1">
            <a:spLocks noChangeArrowheads="1"/>
          </p:cNvSpPr>
          <p:nvPr/>
        </p:nvSpPr>
        <p:spPr bwMode="auto">
          <a:xfrm>
            <a:off x="7543800" y="4800600"/>
            <a:ext cx="137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objects</a:t>
            </a:r>
          </a:p>
        </p:txBody>
      </p:sp>
      <p:sp>
        <p:nvSpPr>
          <p:cNvPr id="30743" name="Line 40"/>
          <p:cNvSpPr>
            <a:spLocks noChangeShapeType="1"/>
          </p:cNvSpPr>
          <p:nvPr/>
        </p:nvSpPr>
        <p:spPr bwMode="auto">
          <a:xfrm flipH="1" flipV="1">
            <a:off x="7924800" y="4191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744" name="Line 41"/>
          <p:cNvSpPr>
            <a:spLocks noChangeShapeType="1"/>
          </p:cNvSpPr>
          <p:nvPr/>
        </p:nvSpPr>
        <p:spPr bwMode="auto">
          <a:xfrm flipH="1">
            <a:off x="7239000" y="5105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4F3D6-831F-460D-9865-04CB9A4973B9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History of Object-Oriented Programming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058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Started out for simulation of complex man-machine systems, but was soon realized that it was suitable for all complex programming projects</a:t>
            </a:r>
          </a:p>
          <a:p>
            <a:pPr>
              <a:lnSpc>
                <a:spcPct val="90000"/>
              </a:lnSpc>
            </a:pPr>
            <a:r>
              <a:rPr lang="en-US"/>
              <a:t>SIMULA I (1962-65) and Simula 67 (1967) were the first two object-oriented languages</a:t>
            </a:r>
          </a:p>
          <a:p>
            <a:pPr lvl="1">
              <a:lnSpc>
                <a:spcPct val="90000"/>
              </a:lnSpc>
            </a:pPr>
            <a:r>
              <a:rPr lang="en-US"/>
              <a:t>Developed at the Norwegian Computing Center, Oslo, Norway by Ole-Johan Dahl and Kristen Nygaard </a:t>
            </a:r>
          </a:p>
          <a:p>
            <a:pPr lvl="1">
              <a:lnSpc>
                <a:spcPct val="90000"/>
              </a:lnSpc>
            </a:pPr>
            <a:r>
              <a:rPr lang="en-US"/>
              <a:t>Simula 67 introduced most of the key concepts of object-oriented programming: objects and classes, subclasses (“inheritance”), virtual procedures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EB3D1F-A301-4F1D-80DF-C3D090E7E335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Ideas Spread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Alan Kay, Adele Goldberg and colleagues at Xerox PARC extend the ideas of Simula in developing Smalltalk (1970’s)</a:t>
            </a:r>
          </a:p>
          <a:p>
            <a:pPr>
              <a:lnSpc>
                <a:spcPct val="90000"/>
              </a:lnSpc>
            </a:pPr>
            <a:r>
              <a:rPr lang="en-US"/>
              <a:t>Bjarne Stroustrup develops C++ (1980’s) at AT &amp;T Bell Labs in Murray Hill, New Jersey, USA</a:t>
            </a:r>
          </a:p>
          <a:p>
            <a:pPr lvl="1">
              <a:lnSpc>
                <a:spcPct val="90000"/>
              </a:lnSpc>
            </a:pPr>
            <a:r>
              <a:rPr lang="en-US"/>
              <a:t>Brings object oriented concepts into the C programming language </a:t>
            </a:r>
          </a:p>
          <a:p>
            <a:pPr lvl="1">
              <a:lnSpc>
                <a:spcPct val="90000"/>
              </a:lnSpc>
            </a:pPr>
            <a:r>
              <a:rPr lang="en-US"/>
              <a:t>Earlier name was C with Classes</a:t>
            </a:r>
          </a:p>
          <a:p>
            <a:pPr lvl="1">
              <a:lnSpc>
                <a:spcPct val="90000"/>
              </a:lnSpc>
            </a:pPr>
            <a:r>
              <a:rPr lang="en-US"/>
              <a:t>Later in 1983 the name changed to C++(The idea of ++ is taken from the increment operator of C)</a:t>
            </a:r>
          </a:p>
          <a:p>
            <a:pPr lvl="1">
              <a:lnSpc>
                <a:spcPct val="90000"/>
              </a:lnSpc>
            </a:pPr>
            <a:r>
              <a:rPr lang="en-US"/>
              <a:t>In 1997, the ANSI/ISO made changes into the language and it was standardised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 Continued…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sz="4000"/>
              <a:t>Encapsulation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Abstraction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Reusability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Inheritance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Polymorphism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IN" dirty="0">
                <a:solidFill>
                  <a:schemeClr val="accent6"/>
                </a:solidFill>
              </a:rPr>
              <a:t>Encapsulation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4102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410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Object Oriented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104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300" y="1955800"/>
            <a:ext cx="7899400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</a:rPr>
              <a:t>Abstraction(Hiding Details)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5122863" cy="365125"/>
          </a:xfrm>
        </p:spPr>
        <p:txBody>
          <a:bodyPr/>
          <a:lstStyle/>
          <a:p>
            <a:pPr>
              <a:defRPr/>
            </a:pPr>
            <a:r>
              <a:rPr lang="en-US"/>
              <a:t>© LPU :: CSE202 C++ Programming</a:t>
            </a:r>
            <a:endParaRPr lang="en-IN" dirty="0"/>
          </a:p>
        </p:txBody>
      </p:sp>
      <p:pic>
        <p:nvPicPr>
          <p:cNvPr id="5125" name="Content Placeholder 8" descr="calci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0" y="1985963"/>
            <a:ext cx="6400800" cy="4203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192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</a:rPr>
              <a:t>Reusability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5122863" cy="365125"/>
          </a:xfrm>
        </p:spPr>
        <p:txBody>
          <a:bodyPr/>
          <a:lstStyle/>
          <a:p>
            <a:pPr>
              <a:defRPr/>
            </a:pPr>
            <a:r>
              <a:rPr lang="en-US"/>
              <a:t>© LPU :: CSE202 C++ Programming</a:t>
            </a:r>
            <a:endParaRPr lang="en-IN" dirty="0"/>
          </a:p>
        </p:txBody>
      </p:sp>
      <p:pic>
        <p:nvPicPr>
          <p:cNvPr id="6149" name="Content Placeholder 7" descr="ggg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2895600"/>
            <a:ext cx="5419725" cy="3262313"/>
          </a:xfrm>
        </p:spPr>
      </p:pic>
      <p:sp>
        <p:nvSpPr>
          <p:cNvPr id="12" name="TextBox 11"/>
          <p:cNvSpPr txBox="1"/>
          <p:nvPr/>
        </p:nvSpPr>
        <p:spPr>
          <a:xfrm>
            <a:off x="4419600" y="2068513"/>
            <a:ext cx="3810000" cy="36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Existing Features + Additional Features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2057400"/>
            <a:ext cx="2057400" cy="369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Existing Features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" y="12192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3"/>
                </a:solidFill>
              </a:rPr>
              <a:t>Inheritance</a:t>
            </a:r>
            <a:endParaRPr lang="en-IN" sz="4800" dirty="0">
              <a:solidFill>
                <a:schemeClr val="accent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7174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7175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24625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176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2213" y="1681163"/>
            <a:ext cx="4202112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Callout 19"/>
          <p:cNvSpPr/>
          <p:nvPr/>
        </p:nvSpPr>
        <p:spPr>
          <a:xfrm>
            <a:off x="6477000" y="1447800"/>
            <a:ext cx="2133600" cy="1371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But Mummy, where did my blue eyes come from?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Course Outcomes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CO1 :: identify basic programming constructs and use the newly acquired skills to solve extensive programming problems.</a:t>
            </a:r>
          </a:p>
          <a:p>
            <a:pPr marL="0" indent="0">
              <a:buNone/>
            </a:pPr>
            <a:r>
              <a:rPr lang="en-US" dirty="0"/>
              <a:t>CO2 :: discuss the mechanism of code reusability by creating own libraries of functions.</a:t>
            </a:r>
          </a:p>
          <a:p>
            <a:pPr marL="0" indent="0">
              <a:buNone/>
            </a:pPr>
            <a:r>
              <a:rPr lang="en-US" dirty="0"/>
              <a:t>CO3 :: validate the logic building and code formulation by designing code capable of passing various test cases. </a:t>
            </a:r>
          </a:p>
          <a:p>
            <a:pPr marL="0" indent="0">
              <a:buNone/>
            </a:pPr>
            <a:r>
              <a:rPr lang="en-US" dirty="0"/>
              <a:t>CO4 :: interpret the principles of the object-oriented model and apply it in the implementation in C++ language.</a:t>
            </a:r>
          </a:p>
          <a:p>
            <a:pPr marL="0" indent="0">
              <a:buNone/>
            </a:pPr>
            <a:r>
              <a:rPr lang="en-US" dirty="0"/>
              <a:t>CO5 :: develop accurate, reliable and efficient software applications.</a:t>
            </a:r>
          </a:p>
          <a:p>
            <a:pPr marL="0" indent="0">
              <a:buNone/>
            </a:pPr>
            <a:r>
              <a:rPr lang="en-US" dirty="0"/>
              <a:t>CO6 :: apply the knowledge acquired to develop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7848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Inheritance….</a:t>
            </a:r>
          </a:p>
        </p:txBody>
      </p:sp>
      <p:pic>
        <p:nvPicPr>
          <p:cNvPr id="34819" name="Content Placeholder 3" descr="sadsa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" y="1752600"/>
            <a:ext cx="6629400" cy="42672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IN" sz="4800" dirty="0">
                <a:solidFill>
                  <a:schemeClr val="accent3"/>
                </a:solidFill>
              </a:rPr>
              <a:t>             Polymorphism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Box 2"/>
          <p:cNvSpPr txBox="1">
            <a:spLocks noChangeArrowheads="1"/>
          </p:cNvSpPr>
          <p:nvPr/>
        </p:nvSpPr>
        <p:spPr bwMode="auto">
          <a:xfrm>
            <a:off x="395288" y="1412875"/>
            <a:ext cx="84248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3200" b="1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IN" sz="3200" b="1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8198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8199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820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8201" name="Picture 25" descr="ccd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1371600"/>
            <a:ext cx="26114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29" descr="ghkk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4038600"/>
            <a:ext cx="3090863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33" descr="sd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62600" y="3581400"/>
            <a:ext cx="3375025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4" name="TextBox 36"/>
          <p:cNvSpPr txBox="1">
            <a:spLocks noChangeArrowheads="1"/>
          </p:cNvSpPr>
          <p:nvPr/>
        </p:nvSpPr>
        <p:spPr bwMode="auto">
          <a:xfrm>
            <a:off x="1219200" y="3657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In class </a:t>
            </a:r>
          </a:p>
        </p:txBody>
      </p:sp>
      <p:sp>
        <p:nvSpPr>
          <p:cNvPr id="8205" name="TextBox 37"/>
          <p:cNvSpPr txBox="1">
            <a:spLocks noChangeArrowheads="1"/>
          </p:cNvSpPr>
          <p:nvPr/>
        </p:nvSpPr>
        <p:spPr bwMode="auto">
          <a:xfrm>
            <a:off x="3978275" y="4419600"/>
            <a:ext cx="974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I</a:t>
            </a:r>
            <a:r>
              <a:rPr lang="en-US">
                <a:latin typeface="Broadway" pitchFamily="82" charset="0"/>
              </a:rPr>
              <a:t>n CCD</a:t>
            </a:r>
          </a:p>
        </p:txBody>
      </p:sp>
      <p:sp>
        <p:nvSpPr>
          <p:cNvPr id="8206" name="TextBox 39"/>
          <p:cNvSpPr txBox="1">
            <a:spLocks noChangeArrowheads="1"/>
          </p:cNvSpPr>
          <p:nvPr/>
        </p:nvSpPr>
        <p:spPr bwMode="auto">
          <a:xfrm>
            <a:off x="5867400" y="3352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     In front of father</a:t>
            </a:r>
          </a:p>
        </p:txBody>
      </p:sp>
      <p:sp>
        <p:nvSpPr>
          <p:cNvPr id="8207" name="TextBox 14"/>
          <p:cNvSpPr txBox="1">
            <a:spLocks noChangeArrowheads="1"/>
          </p:cNvSpPr>
          <p:nvPr/>
        </p:nvSpPr>
        <p:spPr bwMode="auto">
          <a:xfrm>
            <a:off x="2895600" y="6259513"/>
            <a:ext cx="3810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One thing and many forms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Polymorphism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Ability to appear in many forms…</a:t>
            </a:r>
          </a:p>
          <a:p>
            <a:endParaRPr lang="en-IN"/>
          </a:p>
        </p:txBody>
      </p:sp>
      <p:pic>
        <p:nvPicPr>
          <p:cNvPr id="35844" name="Picture 3" descr="polymorphis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28850"/>
            <a:ext cx="7239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664911"/>
              </p:ext>
            </p:extLst>
          </p:nvPr>
        </p:nvGraphicFramePr>
        <p:xfrm>
          <a:off x="285750" y="1142984"/>
          <a:ext cx="8858250" cy="4366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862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9005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1109">
                <a:tc>
                  <a:txBody>
                    <a:bodyPr/>
                    <a:lstStyle/>
                    <a:p>
                      <a:pPr eaLnBrk="1" fontAlgn="auto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Classes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and Objects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fontAlgn="auto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Operator Overloading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39105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Pointer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Inheritance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DMA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Polymorphism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579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Constructor</a:t>
                      </a:r>
                      <a:r>
                        <a:rPr lang="en-IN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and Destructor</a:t>
                      </a:r>
                      <a:endParaRPr lang="en-IN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Exception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45535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File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Templates and STL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Course Assessment Model</a:t>
            </a:r>
            <a: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Marks break up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Attendance				</a:t>
            </a:r>
            <a:r>
              <a:rPr lang="en-US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Academic Task                                    </a:t>
            </a:r>
            <a:r>
              <a:rPr lang="en-US" sz="3200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0  (30+20)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ETE						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Total						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100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Component 			                 Week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1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              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5th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	     </a:t>
            </a:r>
            <a:endParaRPr lang="en-US" baseline="300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2</a:t>
            </a:r>
            <a:r>
              <a:rPr lang="en-US" sz="24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10th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3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  12th</a:t>
            </a: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CA</a:t>
            </a:r>
          </a:p>
          <a:p>
            <a:r>
              <a:rPr lang="en-US" sz="3000" dirty="0" smtClean="0"/>
              <a:t>Programming Practice using </a:t>
            </a:r>
            <a:r>
              <a:rPr lang="en-US" sz="3000" dirty="0" err="1" smtClean="0"/>
              <a:t>IamNeo</a:t>
            </a:r>
            <a:r>
              <a:rPr lang="en-US" sz="3000" dirty="0" smtClean="0"/>
              <a:t> Platform</a:t>
            </a:r>
          </a:p>
          <a:p>
            <a:r>
              <a:rPr lang="en-US" sz="3000" dirty="0" smtClean="0"/>
              <a:t>Best 2 out of 3 Academic Task</a:t>
            </a:r>
          </a:p>
          <a:p>
            <a:r>
              <a:rPr lang="en-US" sz="3000" dirty="0" smtClean="0"/>
              <a:t>Programming practice is a compulsory requirement</a:t>
            </a:r>
            <a:endParaRPr lang="en-US" sz="3000" dirty="0"/>
          </a:p>
        </p:txBody>
      </p:sp>
      <p:sp>
        <p:nvSpPr>
          <p:cNvPr id="4" name="Right Brace 3"/>
          <p:cNvSpPr/>
          <p:nvPr/>
        </p:nvSpPr>
        <p:spPr>
          <a:xfrm>
            <a:off x="7683178" y="2029490"/>
            <a:ext cx="658416" cy="1584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41594" y="26369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738" y="4221088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solidFill>
                  <a:schemeClr val="accent6">
                    <a:lumMod val="75000"/>
                  </a:schemeClr>
                </a:solidFill>
              </a:rPr>
              <a:t>ETP</a:t>
            </a:r>
          </a:p>
          <a:p>
            <a:endParaRPr lang="en-US" sz="30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Will be conducted on </a:t>
            </a:r>
            <a:r>
              <a:rPr lang="en-US" sz="3000" dirty="0" err="1"/>
              <a:t>IamNeo</a:t>
            </a:r>
            <a:r>
              <a:rPr lang="en-US" sz="3000" dirty="0"/>
              <a:t> </a:t>
            </a:r>
            <a:r>
              <a:rPr lang="en-US" sz="3000" dirty="0" smtClean="0"/>
              <a:t>Platform        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4147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34" y="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Academic Task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Each Academic task will contain 2 coding questions and 10 MCQs</a:t>
            </a:r>
          </a:p>
          <a:p>
            <a:pPr marL="514350" indent="-514350">
              <a:buAutoNum type="arabicPeriod"/>
            </a:pPr>
            <a:r>
              <a:rPr lang="en-US" sz="2800" dirty="0"/>
              <a:t>The weightage of programming practice which is spread across 150 problems with 25 problems </a:t>
            </a:r>
            <a:r>
              <a:rPr lang="en-US" sz="2800" dirty="0" smtClean="0"/>
              <a:t>per unit </a:t>
            </a:r>
            <a:r>
              <a:rPr lang="en-US" sz="2800" dirty="0"/>
              <a:t>will be 20%.</a:t>
            </a:r>
          </a:p>
        </p:txBody>
      </p:sp>
    </p:spTree>
    <p:extLst>
      <p:ext uri="{BB962C8B-B14F-4D97-AF65-F5344CB8AC3E}">
        <p14:creationId xmlns:p14="http://schemas.microsoft.com/office/powerpoint/2010/main" val="62140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CA Marking Scheme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In order to qualify for programming practice marks, the student should solve at </a:t>
            </a:r>
            <a:r>
              <a:rPr lang="en-US" sz="2000" dirty="0" smtClean="0"/>
              <a:t>50% problems </a:t>
            </a:r>
            <a:r>
              <a:rPr lang="en-US" sz="2000" dirty="0"/>
              <a:t>(eligibility condition</a:t>
            </a:r>
            <a:r>
              <a:rPr lang="en-US" sz="2000" dirty="0" smtClean="0"/>
              <a:t>).</a:t>
            </a:r>
          </a:p>
          <a:p>
            <a:pPr algn="just"/>
            <a:r>
              <a:rPr lang="en-US" sz="2000" dirty="0"/>
              <a:t>In case the student scores more than or equal to 81% in all the CA’s [Best 02 are to </a:t>
            </a:r>
            <a:r>
              <a:rPr lang="en-US" sz="2000" dirty="0" smtClean="0"/>
              <a:t>be taken </a:t>
            </a:r>
            <a:r>
              <a:rPr lang="en-US" sz="2000" dirty="0"/>
              <a:t>from 03] then he/she will be eligible for obtaining 100% of the marks awarded as 1mark allocated for every 5 problems correctly solved after the mandatory first </a:t>
            </a:r>
            <a:r>
              <a:rPr lang="en-US" sz="2000" dirty="0" smtClean="0"/>
              <a:t>50% </a:t>
            </a:r>
            <a:r>
              <a:rPr lang="en-US" sz="2000" dirty="0" smtClean="0"/>
              <a:t>problems capped </a:t>
            </a:r>
            <a:r>
              <a:rPr lang="en-US" sz="2000" dirty="0"/>
              <a:t>with a maximum score of 20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71</a:t>
            </a:r>
            <a:r>
              <a:rPr lang="en-US" sz="2000" dirty="0"/>
              <a:t>% - 80% </a:t>
            </a:r>
            <a:r>
              <a:rPr lang="en-US" sz="2000" dirty="0" smtClean="0"/>
              <a:t>in </a:t>
            </a:r>
            <a:r>
              <a:rPr lang="en-US" sz="2000" dirty="0"/>
              <a:t>all the CA’s [Best 02 </a:t>
            </a:r>
            <a:r>
              <a:rPr lang="en-US" sz="2000" dirty="0" smtClean="0"/>
              <a:t>are to </a:t>
            </a:r>
            <a:r>
              <a:rPr lang="en-US" sz="2000" dirty="0"/>
              <a:t>be taken from </a:t>
            </a:r>
            <a:r>
              <a:rPr lang="en-US" sz="2000" dirty="0" smtClean="0"/>
              <a:t>03]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70</a:t>
            </a:r>
            <a:r>
              <a:rPr lang="en-US" sz="2000" dirty="0"/>
              <a:t>% of the marks </a:t>
            </a:r>
            <a:r>
              <a:rPr lang="en-US" sz="2000" dirty="0" smtClean="0"/>
              <a:t>awarded.</a:t>
            </a:r>
          </a:p>
          <a:p>
            <a:pPr algn="just"/>
            <a:r>
              <a:rPr lang="en-US" sz="2000" dirty="0" smtClean="0"/>
              <a:t>51</a:t>
            </a:r>
            <a:r>
              <a:rPr lang="en-US" sz="2000" dirty="0"/>
              <a:t>% - 70% </a:t>
            </a:r>
            <a:r>
              <a:rPr lang="en-US" sz="2000" dirty="0" smtClean="0"/>
              <a:t>in </a:t>
            </a:r>
            <a:r>
              <a:rPr lang="en-US" sz="2000" dirty="0"/>
              <a:t>all the CA’s [Best 02 </a:t>
            </a:r>
            <a:r>
              <a:rPr lang="en-US" sz="2000" dirty="0" smtClean="0"/>
              <a:t>are to </a:t>
            </a:r>
            <a:r>
              <a:rPr lang="en-US" sz="2000" dirty="0"/>
              <a:t>be taken from </a:t>
            </a:r>
            <a:r>
              <a:rPr lang="en-US" sz="2000" dirty="0" smtClean="0"/>
              <a:t>03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</a:t>
            </a:r>
            <a:r>
              <a:rPr lang="en-US" sz="2000" dirty="0"/>
              <a:t>50% of the marks </a:t>
            </a:r>
            <a:r>
              <a:rPr lang="en-US" sz="2000" dirty="0" smtClean="0"/>
              <a:t>awarded</a:t>
            </a:r>
          </a:p>
          <a:p>
            <a:pPr algn="just"/>
            <a:r>
              <a:rPr lang="en-US" sz="2000" dirty="0" smtClean="0"/>
              <a:t>30</a:t>
            </a:r>
            <a:r>
              <a:rPr lang="en-US" sz="2000" dirty="0"/>
              <a:t>% - 50% </a:t>
            </a:r>
            <a:r>
              <a:rPr lang="en-US" sz="2000" dirty="0" smtClean="0"/>
              <a:t>in </a:t>
            </a:r>
            <a:r>
              <a:rPr lang="en-US" sz="2000" dirty="0"/>
              <a:t>all the CA’s [Best 02 </a:t>
            </a:r>
            <a:r>
              <a:rPr lang="en-US" sz="2000" dirty="0" smtClean="0"/>
              <a:t>are to </a:t>
            </a:r>
            <a:r>
              <a:rPr lang="en-US" sz="2000" dirty="0"/>
              <a:t>be taken from </a:t>
            </a:r>
            <a:r>
              <a:rPr lang="en-US" sz="2000" dirty="0" smtClean="0"/>
              <a:t>03]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30</a:t>
            </a:r>
            <a:r>
              <a:rPr lang="en-US" sz="2000" dirty="0"/>
              <a:t>% of the </a:t>
            </a:r>
            <a:r>
              <a:rPr lang="en-US" sz="2000" dirty="0" smtClean="0"/>
              <a:t>marks awarded</a:t>
            </a:r>
          </a:p>
          <a:p>
            <a:pPr algn="just"/>
            <a:r>
              <a:rPr lang="en-US" sz="2000" dirty="0"/>
              <a:t>If a student has scored less than 30% in the CA’s [Best 02 are to be taken from 03], </a:t>
            </a:r>
            <a:r>
              <a:rPr lang="en-US" sz="2000" dirty="0" smtClean="0"/>
              <a:t>then he/she </a:t>
            </a:r>
            <a:r>
              <a:rPr lang="en-US" sz="2000" dirty="0"/>
              <a:t>will not be eligible for any benefit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5728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1293</Words>
  <Application>Microsoft Office PowerPoint</Application>
  <PresentationFormat>On-screen Show (4:3)</PresentationFormat>
  <Paragraphs>264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宋体</vt:lpstr>
      <vt:lpstr>Arial</vt:lpstr>
      <vt:lpstr>Arial Black</vt:lpstr>
      <vt:lpstr>Book Antiqua</vt:lpstr>
      <vt:lpstr>Broadway</vt:lpstr>
      <vt:lpstr>Calibri</vt:lpstr>
      <vt:lpstr>Comic Sans MS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Reference Books </vt:lpstr>
      <vt:lpstr>Course Outcomes</vt:lpstr>
      <vt:lpstr>Course Assessment Model </vt:lpstr>
      <vt:lpstr>Academic Task</vt:lpstr>
      <vt:lpstr>PowerPoint Presentation</vt:lpstr>
      <vt:lpstr>Academic Task</vt:lpstr>
      <vt:lpstr>CA Marking Scheme </vt:lpstr>
      <vt:lpstr>Why a Star Course?</vt:lpstr>
      <vt:lpstr>The hitch……</vt:lpstr>
      <vt:lpstr>Flashback………..</vt:lpstr>
      <vt:lpstr>Is C only language?????</vt:lpstr>
      <vt:lpstr>How does it differ from C</vt:lpstr>
      <vt:lpstr>No scope of language in Industry</vt:lpstr>
      <vt:lpstr>Introduction to C++</vt:lpstr>
      <vt:lpstr>Q1</vt:lpstr>
      <vt:lpstr>Q2</vt:lpstr>
      <vt:lpstr>PowerPoint Presentation</vt:lpstr>
      <vt:lpstr>PowerPoint Presentation</vt:lpstr>
      <vt:lpstr>Key features of C++</vt:lpstr>
      <vt:lpstr>PowerPoint Presentation</vt:lpstr>
      <vt:lpstr>(Objects)Daily Analysis</vt:lpstr>
      <vt:lpstr>Object ,Object and Object</vt:lpstr>
      <vt:lpstr>Procedural Approach(C Language)</vt:lpstr>
      <vt:lpstr>Data is not secure……..</vt:lpstr>
      <vt:lpstr>Object Oriented Approach</vt:lpstr>
      <vt:lpstr>PowerPoint Presentation</vt:lpstr>
      <vt:lpstr>Classes and Objects(Example 1)</vt:lpstr>
      <vt:lpstr>Classes and Objects(Example 2)</vt:lpstr>
      <vt:lpstr>Classes and Objects</vt:lpstr>
      <vt:lpstr>Classes and Objects(Technical Example)</vt:lpstr>
      <vt:lpstr>History of Object-Oriented Programming</vt:lpstr>
      <vt:lpstr>The Ideas Spread</vt:lpstr>
      <vt:lpstr>Features Continued…</vt:lpstr>
      <vt:lpstr>Encapsulation</vt:lpstr>
      <vt:lpstr>Abstraction(Hiding Details)</vt:lpstr>
      <vt:lpstr>Reusability</vt:lpstr>
      <vt:lpstr>Inheritance</vt:lpstr>
      <vt:lpstr>Inheritance….</vt:lpstr>
      <vt:lpstr>             Polymorphism</vt:lpstr>
      <vt:lpstr>Polymorphism</vt:lpstr>
      <vt:lpstr>Course Contents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hp</cp:lastModifiedBy>
  <cp:revision>43</cp:revision>
  <dcterms:created xsi:type="dcterms:W3CDTF">2018-01-10T09:01:10Z</dcterms:created>
  <dcterms:modified xsi:type="dcterms:W3CDTF">2023-07-30T05:36:56Z</dcterms:modified>
</cp:coreProperties>
</file>